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3" r:id="rId5"/>
  </p:sldMasterIdLst>
  <p:handoutMasterIdLst>
    <p:handoutMasterId r:id="rId15"/>
  </p:handoutMasterIdLst>
  <p:sldIdLst>
    <p:sldId id="256" r:id="rId6"/>
    <p:sldId id="277" r:id="rId7"/>
    <p:sldId id="271" r:id="rId8"/>
    <p:sldId id="274" r:id="rId9"/>
    <p:sldId id="278" r:id="rId10"/>
    <p:sldId id="279" r:id="rId11"/>
    <p:sldId id="281" r:id="rId12"/>
    <p:sldId id="282" r:id="rId13"/>
    <p:sldId id="284" r:id="rId14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53AEF7-566B-4582-8ED5-C533BFCF6932}" v="3" dt="2020-11-26T13:33:23.3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jn Weijermars" userId="e364d0b9-009e-4116-b78a-a86aed516e71" providerId="ADAL" clId="{3BB24BF0-926C-4D32-80E9-320F614A36CC}"/>
    <pc:docChg chg="modSld">
      <pc:chgData name="Stijn Weijermars" userId="e364d0b9-009e-4116-b78a-a86aed516e71" providerId="ADAL" clId="{3BB24BF0-926C-4D32-80E9-320F614A36CC}" dt="2020-11-27T09:19:00.289" v="0" actId="20577"/>
      <pc:docMkLst>
        <pc:docMk/>
      </pc:docMkLst>
      <pc:sldChg chg="modSp mod">
        <pc:chgData name="Stijn Weijermars" userId="e364d0b9-009e-4116-b78a-a86aed516e71" providerId="ADAL" clId="{3BB24BF0-926C-4D32-80E9-320F614A36CC}" dt="2020-11-27T09:19:00.289" v="0" actId="20577"/>
        <pc:sldMkLst>
          <pc:docMk/>
          <pc:sldMk cId="2653232994" sldId="284"/>
        </pc:sldMkLst>
        <pc:spChg chg="mod">
          <ac:chgData name="Stijn Weijermars" userId="e364d0b9-009e-4116-b78a-a86aed516e71" providerId="ADAL" clId="{3BB24BF0-926C-4D32-80E9-320F614A36CC}" dt="2020-11-27T09:19:00.289" v="0" actId="20577"/>
          <ac:spMkLst>
            <pc:docMk/>
            <pc:sldMk cId="2653232994" sldId="284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0166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9669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580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637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2061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8313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1933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618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6041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29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1227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5EA29-6ECA-448F-B977-1F0E1DCED1AE}" type="datetimeFigureOut">
              <a:rPr lang="nl-NL" smtClean="0"/>
              <a:t>27-11-2020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89628-7C9C-4983-A61A-8C58C428362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95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2229" y="725714"/>
            <a:ext cx="9144000" cy="1946728"/>
          </a:xfrm>
        </p:spPr>
        <p:txBody>
          <a:bodyPr anchor="ctr"/>
          <a:lstStyle/>
          <a:p>
            <a:r>
              <a:rPr lang="nl-NL" b="1" dirty="0"/>
              <a:t>Financieel Management</a:t>
            </a:r>
            <a:br>
              <a:rPr lang="nl-NL" b="1" dirty="0"/>
            </a:br>
            <a:br>
              <a:rPr lang="nl-NL" b="1" dirty="0"/>
            </a:br>
            <a:r>
              <a:rPr lang="nl-NL" sz="4000" b="1" dirty="0"/>
              <a:t>Exploitatiebegroting en brutowinst</a:t>
            </a:r>
            <a:br>
              <a:rPr lang="nl-NL" b="1" dirty="0"/>
            </a:b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0625" y="404351"/>
            <a:ext cx="9144000" cy="2330449"/>
          </a:xfrm>
        </p:spPr>
        <p:txBody>
          <a:bodyPr anchor="ctr"/>
          <a:lstStyle/>
          <a:p>
            <a:r>
              <a:rPr lang="nl-NL" b="1" dirty="0"/>
              <a:t>Financieel Management</a:t>
            </a:r>
            <a:br>
              <a:rPr lang="nl-NL" b="1" dirty="0"/>
            </a:br>
            <a:endParaRPr lang="nl-NL" sz="3600" dirty="0"/>
          </a:p>
        </p:txBody>
      </p:sp>
      <p:grpSp>
        <p:nvGrpSpPr>
          <p:cNvPr id="8" name="Groep 7"/>
          <p:cNvGrpSpPr/>
          <p:nvPr/>
        </p:nvGrpSpPr>
        <p:grpSpPr>
          <a:xfrm>
            <a:off x="2840182" y="2506424"/>
            <a:ext cx="6608618" cy="2457461"/>
            <a:chOff x="2840182" y="2506425"/>
            <a:chExt cx="6096000" cy="2189660"/>
          </a:xfrm>
        </p:grpSpPr>
        <p:pic>
          <p:nvPicPr>
            <p:cNvPr id="3" name="Afbeelding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87807" y="3457835"/>
              <a:ext cx="6048375" cy="1238250"/>
            </a:xfrm>
            <a:prstGeom prst="rect">
              <a:avLst/>
            </a:prstGeom>
          </p:spPr>
        </p:pic>
        <p:sp>
          <p:nvSpPr>
            <p:cNvPr id="7" name="Rechthoek 6"/>
            <p:cNvSpPr/>
            <p:nvPr/>
          </p:nvSpPr>
          <p:spPr>
            <a:xfrm>
              <a:off x="2840182" y="2506425"/>
              <a:ext cx="6096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spcAft>
                  <a:spcPts val="0"/>
                </a:spcAft>
              </a:pPr>
              <a:r>
                <a:rPr lang="nl-NL" sz="2600" kern="1400" spc="-50" dirty="0"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Beoordelingsformulier Ondernemingsplan</a:t>
              </a:r>
              <a:endParaRPr lang="nl-NL" sz="2800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Aft>
                  <a:spcPts val="0"/>
                </a:spcAft>
              </a:pPr>
              <a:r>
                <a:rPr lang="nl-NL" sz="2200" kern="1400" spc="-50" dirty="0">
                  <a:latin typeface="Calibri Light" panose="020F03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IBS De wereld en ik </a:t>
              </a:r>
              <a:endParaRPr lang="nl-NL" sz="2800" kern="1400" spc="-5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624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Overzicht dat inzichtelijk maakt of je verlies of winst maakt (excl. btw)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>
                <a:solidFill>
                  <a:prstClr val="black"/>
                </a:solidFill>
              </a:rPr>
              <a:t>Exploitatie</a:t>
            </a:r>
            <a:r>
              <a:rPr lang="nl-NL" i="1" dirty="0">
                <a:solidFill>
                  <a:srgbClr val="0070C0"/>
                </a:solidFill>
              </a:rPr>
              <a:t>begroting</a:t>
            </a:r>
            <a:r>
              <a:rPr lang="nl-NL" dirty="0">
                <a:solidFill>
                  <a:prstClr val="black"/>
                </a:solidFill>
              </a:rPr>
              <a:t> (de komende periode)</a:t>
            </a:r>
            <a:r>
              <a:rPr lang="nl-NL" dirty="0"/>
              <a:t> </a:t>
            </a:r>
          </a:p>
          <a:p>
            <a:r>
              <a:rPr lang="nl-NL" dirty="0"/>
              <a:t>Exploitatie</a:t>
            </a:r>
            <a:r>
              <a:rPr lang="nl-NL" i="1" dirty="0">
                <a:solidFill>
                  <a:srgbClr val="0070C0"/>
                </a:solidFill>
              </a:rPr>
              <a:t>overzicht</a:t>
            </a:r>
            <a:r>
              <a:rPr lang="nl-NL" i="1" dirty="0"/>
              <a:t> </a:t>
            </a:r>
            <a:r>
              <a:rPr lang="nl-NL" dirty="0"/>
              <a:t>(de afgelopen periode)</a:t>
            </a:r>
          </a:p>
          <a:p>
            <a:endParaRPr lang="nl-NL" dirty="0">
              <a:solidFill>
                <a:prstClr val="black"/>
              </a:solidFill>
            </a:endParaRPr>
          </a:p>
          <a:p>
            <a:r>
              <a:rPr lang="nl-NL" dirty="0">
                <a:solidFill>
                  <a:prstClr val="black"/>
                </a:solidFill>
              </a:rPr>
              <a:t>Exploitatie</a:t>
            </a:r>
            <a:r>
              <a:rPr lang="nl-NL" i="1" dirty="0">
                <a:solidFill>
                  <a:prstClr val="black"/>
                </a:solidFill>
              </a:rPr>
              <a:t>budget</a:t>
            </a:r>
            <a:r>
              <a:rPr lang="nl-NL" dirty="0">
                <a:solidFill>
                  <a:prstClr val="black"/>
                </a:solidFill>
              </a:rPr>
              <a:t> (taakstellend karakter)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0" name="Picture 2" descr="Afbeeldingsresultaat voor winst verli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346" y="3367077"/>
            <a:ext cx="2458957" cy="2458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195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20635"/>
          <a:stretch/>
        </p:blipFill>
        <p:spPr>
          <a:xfrm>
            <a:off x="3540468" y="1690688"/>
            <a:ext cx="5111063" cy="4267211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69830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517"/>
          <a:stretch/>
        </p:blipFill>
        <p:spPr>
          <a:xfrm>
            <a:off x="2063079" y="1879374"/>
            <a:ext cx="8065841" cy="2416855"/>
          </a:xfrm>
          <a:prstGeom prst="rect">
            <a:avLst/>
          </a:prstGeom>
        </p:spPr>
      </p:pic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3834294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03443"/>
            <a:ext cx="10515600" cy="4322591"/>
          </a:xfrm>
        </p:spPr>
        <p:txBody>
          <a:bodyPr/>
          <a:lstStyle/>
          <a:p>
            <a:r>
              <a:rPr lang="nl-NL" dirty="0"/>
              <a:t>Omzet inclusief BTW (consumenten-omzet)</a:t>
            </a:r>
          </a:p>
          <a:p>
            <a:r>
              <a:rPr lang="nl-NL" dirty="0"/>
              <a:t>Omzet exclusief BTW (bedrijfs-omzet)</a:t>
            </a: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4000" b="1" dirty="0">
                <a:solidFill>
                  <a:srgbClr val="0070C0"/>
                </a:solidFill>
              </a:rPr>
              <a:t>Omzet = </a:t>
            </a:r>
            <a:r>
              <a:rPr lang="nl-NL" sz="4000" b="1" dirty="0">
                <a:solidFill>
                  <a:srgbClr val="FFC000"/>
                </a:solidFill>
              </a:rPr>
              <a:t>afzet</a:t>
            </a:r>
            <a:r>
              <a:rPr lang="nl-NL" sz="4000" b="1" dirty="0">
                <a:solidFill>
                  <a:srgbClr val="0070C0"/>
                </a:solidFill>
              </a:rPr>
              <a:t> x </a:t>
            </a:r>
            <a:r>
              <a:rPr lang="nl-NL" sz="4000" b="1" dirty="0">
                <a:solidFill>
                  <a:srgbClr val="FF0000"/>
                </a:solidFill>
              </a:rPr>
              <a:t>verkoopprijs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111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078862"/>
              </p:ext>
            </p:extLst>
          </p:nvPr>
        </p:nvGraphicFramePr>
        <p:xfrm>
          <a:off x="2293256" y="2911323"/>
          <a:ext cx="7561943" cy="2342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1377">
                  <a:extLst>
                    <a:ext uri="{9D8B030D-6E8A-4147-A177-3AD203B41FA5}">
                      <a16:colId xmlns:a16="http://schemas.microsoft.com/office/drawing/2014/main" val="4149693032"/>
                    </a:ext>
                  </a:extLst>
                </a:gridCol>
                <a:gridCol w="1935379">
                  <a:extLst>
                    <a:ext uri="{9D8B030D-6E8A-4147-A177-3AD203B41FA5}">
                      <a16:colId xmlns:a16="http://schemas.microsoft.com/office/drawing/2014/main" val="2000928113"/>
                    </a:ext>
                  </a:extLst>
                </a:gridCol>
                <a:gridCol w="2015187">
                  <a:extLst>
                    <a:ext uri="{9D8B030D-6E8A-4147-A177-3AD203B41FA5}">
                      <a16:colId xmlns:a16="http://schemas.microsoft.com/office/drawing/2014/main" val="798354109"/>
                    </a:ext>
                  </a:extLst>
                </a:gridCol>
              </a:tblGrid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Omzet inclusief btw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6809133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Btw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341157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Omzet exclusief</a:t>
                      </a:r>
                      <a:r>
                        <a:rPr lang="nl-NL" baseline="0" dirty="0"/>
                        <a:t> btw</a:t>
                      </a:r>
                      <a:endParaRPr lang="nl-N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151047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IWO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620405"/>
                  </a:ext>
                </a:extLst>
              </a:tr>
              <a:tr h="468570">
                <a:tc>
                  <a:txBody>
                    <a:bodyPr/>
                    <a:lstStyle/>
                    <a:p>
                      <a:r>
                        <a:rPr lang="nl-NL" dirty="0"/>
                        <a:t>Brutowinst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/>
                        <a:t>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658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885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5905" y="1690688"/>
            <a:ext cx="8220075" cy="401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663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/>
              <a:t>Exploitatiebegroting 				</a:t>
            </a:r>
            <a:endParaRPr lang="nl-NL" sz="2000" i="1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503443"/>
            <a:ext cx="11179629" cy="4322591"/>
          </a:xfrm>
        </p:spPr>
        <p:txBody>
          <a:bodyPr/>
          <a:lstStyle/>
          <a:p>
            <a:pPr marL="0" indent="0">
              <a:buNone/>
            </a:pPr>
            <a:r>
              <a:rPr lang="nl-NL" sz="4000" b="1" dirty="0"/>
              <a:t>Opdrachten (Rekenvaardigheid) :</a:t>
            </a:r>
          </a:p>
          <a:p>
            <a:pPr marL="0" indent="0">
              <a:buNone/>
            </a:pPr>
            <a:r>
              <a:rPr lang="nl-NL" sz="4000" dirty="0"/>
              <a:t>pagina 43 t/m 51</a:t>
            </a:r>
          </a:p>
          <a:p>
            <a:pPr marL="0" indent="0">
              <a:buNone/>
            </a:pPr>
            <a:r>
              <a:rPr lang="nl-NL" sz="4000"/>
              <a:t>26 </a:t>
            </a:r>
            <a:r>
              <a:rPr lang="nl-NL" sz="4000" dirty="0"/>
              <a:t>en 32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3232994"/>
      </p:ext>
    </p:extLst>
  </p:cSld>
  <p:clrMapOvr>
    <a:masterClrMapping/>
  </p:clrMapOvr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0104FB-7DBA-43D5-98D6-B30E8193CB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A957C3-C8BC-4A74-A5CB-20C5D8C6AD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E2487F-46E1-4C69-801B-FC256CB66E78}">
  <ds:schemaRefs>
    <ds:schemaRef ds:uri="47a28104-336f-447d-946e-e305ac2bcd47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4354c1b-6b8c-435b-ad50-990538c19557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2997</TotalTime>
  <Words>135</Words>
  <Application>Microsoft Office PowerPoint</Application>
  <PresentationFormat>Breedbeeld</PresentationFormat>
  <Paragraphs>50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Thema1</vt:lpstr>
      <vt:lpstr>Aangepast ontwerp</vt:lpstr>
      <vt:lpstr>Financieel Management  Exploitatiebegroting en brutowinst </vt:lpstr>
      <vt:lpstr>Financieel Management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  <vt:lpstr>Exploitatiebegroting    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Stijn Weijermars</cp:lastModifiedBy>
  <cp:revision>47</cp:revision>
  <dcterms:created xsi:type="dcterms:W3CDTF">2017-09-05T13:31:36Z</dcterms:created>
  <dcterms:modified xsi:type="dcterms:W3CDTF">2020-11-27T09:19:02Z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